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8D0FF-88F8-42A9-978C-F10B8694F69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C1BF4-F758-458D-A2BF-BA863863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0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27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90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1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all</a:t>
            </a:r>
            <a:r>
              <a:rPr lang="en-US" baseline="0" dirty="0" smtClean="0"/>
              <a:t> came from the age-60-and-older demographic – 24% of the sample.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34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conclusions are SUGGESTIVE rather than CONCLUSIVE: </a:t>
            </a:r>
            <a:r>
              <a:rPr lang="en-US" baseline="0" dirty="0" smtClean="0"/>
              <a:t> we don’t have enough data for conclusions, really – so these are more, um, indications. We need to attempt to replicate the findings with a larger sample </a:t>
            </a:r>
            <a:r>
              <a:rPr lang="en-US" baseline="0" smtClean="0"/>
              <a:t>or population.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0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plus changes on next slide are why we decided to do the study. (Well,</a:t>
            </a:r>
            <a:r>
              <a:rPr lang="en-US" baseline="0" dirty="0" smtClean="0"/>
              <a:t> that and you needed a presentation for your portfolio. </a:t>
            </a:r>
            <a:r>
              <a:rPr lang="en-US" baseline="0" dirty="0" smtClean="0">
                <a:sym typeface="Wingdings" pitchFamily="2" charset="2"/>
              </a:rPr>
              <a:t>)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9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change – similar to ELCC’s “knowledge, skills and dispositions”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difficulty in getting email addresses – good place to observe that findings are more suggestive than conclusive too ‘cause of the small sample.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two independent variables returned significant </a:t>
            </a:r>
            <a:r>
              <a:rPr lang="en-US" u="none" dirty="0" smtClean="0"/>
              <a:t>correlational findings</a:t>
            </a:r>
            <a:r>
              <a:rPr lang="en-US" dirty="0" smtClean="0"/>
              <a:t>: age and years of experience.  </a:t>
            </a:r>
            <a:r>
              <a:rPr lang="en-US" b="1" dirty="0" smtClean="0"/>
              <a:t>ALL were negative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</a:t>
            </a:r>
            <a:r>
              <a:rPr lang="en-US" b="1" baseline="0" dirty="0" smtClean="0"/>
              <a:t>all</a:t>
            </a:r>
            <a:r>
              <a:rPr lang="en-US" baseline="0" dirty="0" smtClean="0"/>
              <a:t> correlations are </a:t>
            </a:r>
            <a:r>
              <a:rPr lang="en-US" b="1" baseline="0" dirty="0" smtClean="0"/>
              <a:t>negative</a:t>
            </a:r>
            <a:r>
              <a:rPr lang="en-US" baseline="0" dirty="0" smtClean="0"/>
              <a:t>.  We have </a:t>
            </a:r>
            <a:r>
              <a:rPr lang="en-US" b="1" baseline="0" dirty="0" smtClean="0"/>
              <a:t>NO</a:t>
            </a:r>
            <a:r>
              <a:rPr lang="en-US" baseline="0" dirty="0" smtClean="0"/>
              <a:t> idea what’s up with that last one.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20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no idea why there’s a relationship between years of experience and adhering to school laws. Likely a problem w/sample size.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C1BF4-F758-458D-A2BF-BA863863E4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5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795276-A376-4A6C-A284-B07E160226A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962624-2213-49EC-AB2A-8A34EBB5E9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76200"/>
            <a:ext cx="3313355" cy="563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Principal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Principals’ Assessment </a:t>
            </a:r>
            <a:r>
              <a:rPr lang="en-US" sz="3100" dirty="0"/>
              <a:t>of the Efficacy and Appropriateness of Their Preservice Administrative Preparation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876800"/>
            <a:ext cx="3309803" cy="8049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12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60" y="2333534"/>
            <a:ext cx="5944693" cy="348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63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410200" cy="421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64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39" y="2759065"/>
            <a:ext cx="6101734" cy="263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682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Programmatic changes (i.e., curricular alignment w/ELCC standards, portfolio, increased field-based experiences) seem to have improved recent graduates’ satisfaction with preparation</a:t>
            </a:r>
          </a:p>
          <a:p>
            <a:r>
              <a:rPr lang="en-US" dirty="0" smtClean="0"/>
              <a:t>Preliminary findings need to be verified with a larger sample/population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9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2001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103 practicing principals/mentors interviewed by MA students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/>
              <a:t>Effective </a:t>
            </a:r>
            <a:r>
              <a:rPr lang="en-US" b="1" dirty="0"/>
              <a:t>preservice preparation should require curricula which are more closely aligned with the conditions of practice (the human relations element specifically</a:t>
            </a:r>
            <a:r>
              <a:rPr lang="en-US" b="1" dirty="0" smtClean="0"/>
              <a:t>).</a:t>
            </a:r>
            <a:endParaRPr lang="en-US" b="1" dirty="0"/>
          </a:p>
          <a:p>
            <a:pPr lvl="0"/>
            <a:r>
              <a:rPr lang="en-US" b="1" dirty="0" smtClean="0"/>
              <a:t>Effective </a:t>
            </a:r>
            <a:r>
              <a:rPr lang="en-US" b="1" dirty="0"/>
              <a:t>preservice preparation should require the thorough exposition of legal requirements and other mandated policies</a:t>
            </a:r>
            <a:r>
              <a:rPr lang="en-US" b="1" dirty="0" smtClean="0"/>
              <a:t>/ regulations </a:t>
            </a:r>
            <a:r>
              <a:rPr lang="en-US" b="1" dirty="0"/>
              <a:t>(particularly special education policies and laws</a:t>
            </a:r>
            <a:r>
              <a:rPr lang="en-US" b="1" dirty="0" smtClean="0"/>
              <a:t>).</a:t>
            </a:r>
            <a:endParaRPr lang="en-US" b="1" dirty="0"/>
          </a:p>
          <a:p>
            <a:pPr lvl="0"/>
            <a:r>
              <a:rPr lang="en-US" b="1" dirty="0" smtClean="0"/>
              <a:t>Effective </a:t>
            </a:r>
            <a:r>
              <a:rPr lang="en-US" b="1" dirty="0"/>
              <a:t>preservice preparation should require a meaningful internship/ apprenticeship </a:t>
            </a:r>
            <a:r>
              <a:rPr lang="en-US" b="1" dirty="0" smtClean="0"/>
              <a:t>experience.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3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Aligned curricula with ELCC standards to ensure every element and sub-element are covered</a:t>
            </a:r>
          </a:p>
          <a:p>
            <a:r>
              <a:rPr lang="en-US" dirty="0" smtClean="0"/>
              <a:t>Replaced conventional comprehensive exam w/portfolio requiring students to evaluate their own mastery of ELCC standards</a:t>
            </a:r>
          </a:p>
          <a:p>
            <a:r>
              <a:rPr lang="en-US" dirty="0" smtClean="0"/>
              <a:t>Infused 32 field-based experiences throughout both MA and post-MA programs, from first course to last, supervised by field mentors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2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NCLB (AYP/accountability/measurable goals)</a:t>
            </a:r>
          </a:p>
          <a:p>
            <a:r>
              <a:rPr lang="en-US" dirty="0" smtClean="0"/>
              <a:t>Standardized tests</a:t>
            </a:r>
          </a:p>
          <a:p>
            <a:r>
              <a:rPr lang="en-US" dirty="0" smtClean="0"/>
              <a:t>Run schools like businesses (competition/ merit pay/outputs)</a:t>
            </a:r>
          </a:p>
          <a:p>
            <a:r>
              <a:rPr lang="en-US" dirty="0" smtClean="0"/>
              <a:t>School choice/voucher programs</a:t>
            </a:r>
          </a:p>
          <a:p>
            <a:r>
              <a:rPr lang="en-US" dirty="0" smtClean="0"/>
              <a:t>Emphasis on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7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WV Board of Education Policy 5310: Evaluation of Principals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skills</a:t>
            </a:r>
          </a:p>
          <a:p>
            <a:r>
              <a:rPr lang="en-US" dirty="0" smtClean="0"/>
              <a:t>Responsibilities</a:t>
            </a:r>
          </a:p>
          <a:p>
            <a:r>
              <a:rPr lang="en-US" dirty="0" smtClean="0"/>
              <a:t>Performance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9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survey: strength of preparation on 37 skills listed in Policy 531 (</a:t>
            </a:r>
            <a:r>
              <a:rPr lang="en-US" i="1" dirty="0" smtClean="0"/>
              <a:t>n</a:t>
            </a:r>
            <a:r>
              <a:rPr lang="en-US" dirty="0" smtClean="0"/>
              <a:t> = 17 MU graduates) </a:t>
            </a:r>
          </a:p>
          <a:p>
            <a:r>
              <a:rPr lang="en-US" dirty="0" smtClean="0"/>
              <a:t>Demographic information</a:t>
            </a:r>
          </a:p>
          <a:p>
            <a:r>
              <a:rPr lang="en-US" dirty="0" smtClean="0"/>
              <a:t>Open-ended 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0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Correlations: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 &amp; developing 5-Year Strategic Plan</a:t>
            </a:r>
          </a:p>
          <a:p>
            <a:r>
              <a:rPr lang="en-US" dirty="0"/>
              <a:t>Age &amp; reflecting on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Age &amp; monitoring technology use</a:t>
            </a:r>
          </a:p>
          <a:p>
            <a:r>
              <a:rPr lang="en-US" dirty="0" smtClean="0"/>
              <a:t>Age &amp; using data to improve learning</a:t>
            </a:r>
          </a:p>
          <a:p>
            <a:r>
              <a:rPr lang="en-US" dirty="0" smtClean="0"/>
              <a:t>Age &amp; interviewing/hiring personnel</a:t>
            </a:r>
          </a:p>
          <a:p>
            <a:r>
              <a:rPr lang="en-US" dirty="0" smtClean="0"/>
              <a:t>Age &amp; planning for contingencies</a:t>
            </a:r>
          </a:p>
          <a:p>
            <a:r>
              <a:rPr lang="en-US" dirty="0" smtClean="0"/>
              <a:t>Age &amp; managing paperwork</a:t>
            </a:r>
          </a:p>
          <a:p>
            <a:r>
              <a:rPr lang="en-US" dirty="0" smtClean="0"/>
              <a:t>Age &amp; communicating w/staff and w/ external agencies</a:t>
            </a:r>
          </a:p>
          <a:p>
            <a:r>
              <a:rPr lang="en-US" dirty="0" smtClean="0"/>
              <a:t>Age &amp; writing clearly and correctly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9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Correlations: Years of Experience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 &amp; monitoring technology use</a:t>
            </a:r>
          </a:p>
          <a:p>
            <a:r>
              <a:rPr lang="en-US" dirty="0" smtClean="0"/>
              <a:t>Experience &amp; leading school to AYP</a:t>
            </a:r>
          </a:p>
          <a:p>
            <a:r>
              <a:rPr lang="en-US" dirty="0"/>
              <a:t>Experience &amp; reflecting on </a:t>
            </a:r>
            <a:r>
              <a:rPr lang="en-US" dirty="0" smtClean="0"/>
              <a:t>practice</a:t>
            </a:r>
          </a:p>
          <a:p>
            <a:r>
              <a:rPr lang="en-US" dirty="0"/>
              <a:t>Experience &amp; achieving </a:t>
            </a:r>
            <a:r>
              <a:rPr lang="en-US" dirty="0" smtClean="0"/>
              <a:t>consensus</a:t>
            </a:r>
          </a:p>
          <a:p>
            <a:r>
              <a:rPr lang="en-US" dirty="0"/>
              <a:t>Experience &amp; respecting others’ </a:t>
            </a:r>
            <a:r>
              <a:rPr lang="en-US" dirty="0" smtClean="0"/>
              <a:t>views</a:t>
            </a:r>
          </a:p>
          <a:p>
            <a:r>
              <a:rPr lang="en-US" dirty="0" smtClean="0"/>
              <a:t>Experience &amp; finding PD for staff</a:t>
            </a:r>
          </a:p>
          <a:p>
            <a:r>
              <a:rPr lang="en-US" dirty="0" smtClean="0"/>
              <a:t>Experience &amp; adhering to school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5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at &lt;/= .001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&amp; leading school to AYP</a:t>
            </a:r>
          </a:p>
          <a:p>
            <a:r>
              <a:rPr lang="en-US" dirty="0" smtClean="0"/>
              <a:t>Experience &amp; reflecting on practice</a:t>
            </a:r>
          </a:p>
          <a:p>
            <a:r>
              <a:rPr lang="en-US" dirty="0" smtClean="0"/>
              <a:t>Experience &amp; adhering to school laws</a:t>
            </a:r>
          </a:p>
          <a:p>
            <a:r>
              <a:rPr lang="en-US" dirty="0" smtClean="0"/>
              <a:t>Age &amp; reflecting on practice</a:t>
            </a:r>
          </a:p>
          <a:p>
            <a:r>
              <a:rPr lang="en-US" dirty="0"/>
              <a:t>Age &amp; interviewing/hiring personnel</a:t>
            </a:r>
          </a:p>
          <a:p>
            <a:r>
              <a:rPr lang="en-US" dirty="0"/>
              <a:t>Age &amp; planning for contingencies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11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&amp;#x0D;&amp;#x0A;Principal &amp;#x0D;&amp;#x0A;&amp;#x0D;&amp;#x0A;&amp;#x0D;&amp;#x0A;&amp;#x0D;&amp;#x0A;&amp;#x0D;&amp;#x0A;&amp;#x0D;&amp;#x0A;Principals’ Assessment of the Efficacy and Appropriateness of Their Preservice Administrative Pr&quot;/&gt;&lt;property id=&quot;20307&quot; value=&quot;256&quot;/&gt;&lt;/object&gt;&lt;object type=&quot;3&quot; unique_id=&quot;10005&quot;&gt;&lt;property id=&quot;20148&quot; value=&quot;5&quot;/&gt;&lt;property id=&quot;20300&quot; value=&quot;Slide 2 - &amp;quot;2001 Study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rogrammatic Change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External Change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V Board of Education Policy 5310: Evaluation of Principal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Current Study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Correlations: Age&amp;quot;&quot;/&gt;&lt;property id=&quot;20307&quot; value=&quot;265&quot;/&gt;&lt;/object&gt;&lt;object type=&quot;3&quot; unique_id=&quot;10011&quot;&gt;&lt;property id=&quot;20148&quot; value=&quot;5&quot;/&gt;&lt;property id=&quot;20300&quot; value=&quot;Slide 8 - &amp;quot;Correlations: Years of Experience&amp;#x0D;&amp;#x0A;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Correlations at &amp;lt;/= .001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Findings&amp;quot;&quot;/&gt;&lt;property id=&quot;20307&quot; value=&quot;262&quot;/&gt;&lt;/object&gt;&lt;object type=&quot;3&quot; unique_id=&quot;10014&quot;&gt;&lt;property id=&quot;20148&quot; value=&quot;5&quot;/&gt;&lt;property id=&quot;20300&quot; value=&quot;Slide 11 - &amp;quot;Findings&amp;quot;&quot;/&gt;&lt;property id=&quot;20307&quot; value=&quot;263&quot;/&gt;&lt;/object&gt;&lt;object type=&quot;3&quot; unique_id=&quot;10015&quot;&gt;&lt;property id=&quot;20148&quot; value=&quot;5&quot;/&gt;&lt;property id=&quot;20300&quot; value=&quot;Slide 12 - &amp;quot;Findings&amp;quot;&quot;/&gt;&lt;property id=&quot;20307&quot; value=&quot;264&quot;/&gt;&lt;/object&gt;&lt;object type=&quot;3&quot; unique_id=&quot;10016&quot;&gt;&lt;property id=&quot;20148&quot; value=&quot;5&quot;/&gt;&lt;property id=&quot;20300&quot; value=&quot;Slide 13 - &amp;quot;Conclusions&amp;quot;&quot;/&gt;&lt;property id=&quot;20307&quot; value=&quot;26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561</Words>
  <Application>Microsoft Office PowerPoint</Application>
  <PresentationFormat>On-screen Show (4:3)</PresentationFormat>
  <Paragraphs>78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   Principal       Principals’ Assessment of the Efficacy and Appropriateness of Their Preservice Administrative Preparation </vt:lpstr>
      <vt:lpstr>2001 Study</vt:lpstr>
      <vt:lpstr>Programmatic Changes</vt:lpstr>
      <vt:lpstr>External Changes</vt:lpstr>
      <vt:lpstr>WV Board of Education Policy 5310: Evaluation of Principals</vt:lpstr>
      <vt:lpstr>Current Study</vt:lpstr>
      <vt:lpstr>Correlations: Age</vt:lpstr>
      <vt:lpstr>Correlations: Years of Experience </vt:lpstr>
      <vt:lpstr>Correlations at &lt;/= .001</vt:lpstr>
      <vt:lpstr>Findings</vt:lpstr>
      <vt:lpstr>Findings</vt:lpstr>
      <vt:lpstr>Findings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      Principals’ Assessment of the Efficacy and Appropriateness of Their Preservice Administrative Preparation</dc:title>
  <dc:creator>Nicholson, Bobbi</dc:creator>
  <cp:lastModifiedBy>Brent</cp:lastModifiedBy>
  <cp:revision>8</cp:revision>
  <dcterms:created xsi:type="dcterms:W3CDTF">2012-09-05T18:18:23Z</dcterms:created>
  <dcterms:modified xsi:type="dcterms:W3CDTF">2012-09-06T02:26:26Z</dcterms:modified>
</cp:coreProperties>
</file>